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94" r:id="rId4"/>
    <p:sldId id="257" r:id="rId5"/>
    <p:sldId id="275" r:id="rId6"/>
    <p:sldId id="276" r:id="rId7"/>
    <p:sldId id="277" r:id="rId8"/>
    <p:sldId id="278" r:id="rId9"/>
    <p:sldId id="281" r:id="rId10"/>
    <p:sldId id="282" r:id="rId11"/>
    <p:sldId id="283" r:id="rId12"/>
    <p:sldId id="284" r:id="rId13"/>
    <p:sldId id="286" r:id="rId14"/>
    <p:sldId id="295" r:id="rId15"/>
    <p:sldId id="287" r:id="rId16"/>
    <p:sldId id="288" r:id="rId17"/>
    <p:sldId id="289" r:id="rId18"/>
    <p:sldId id="290" r:id="rId19"/>
    <p:sldId id="291" r:id="rId20"/>
    <p:sldId id="292" r:id="rId2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9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084" autoAdjust="0"/>
  </p:normalViewPr>
  <p:slideViewPr>
    <p:cSldViewPr snapToGrid="0">
      <p:cViewPr varScale="1">
        <p:scale>
          <a:sx n="60" d="100"/>
          <a:sy n="60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0EB0-25F5-4754-9538-F8226C1F00EF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3A647-6330-4579-92D5-2AC7320E06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66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43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48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85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291400" y="1768680"/>
            <a:ext cx="54972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291400" y="1768680"/>
            <a:ext cx="54972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jpg"/><Relationship Id="rId7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emmelineaambiente.it/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://www.amga.it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337040" y="3177360"/>
            <a:ext cx="3546932" cy="38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Magnago 27 febbraio 2018</a:t>
            </a:r>
            <a:endParaRPr dirty="0"/>
          </a:p>
        </p:txBody>
      </p:sp>
      <p:sp>
        <p:nvSpPr>
          <p:cNvPr id="37" name="Line 2"/>
          <p:cNvSpPr/>
          <p:nvPr/>
        </p:nvSpPr>
        <p:spPr>
          <a:xfrm>
            <a:off x="1442160" y="3757320"/>
            <a:ext cx="4209840" cy="0"/>
          </a:xfrm>
          <a:prstGeom prst="line">
            <a:avLst/>
          </a:prstGeom>
          <a:ln w="19080">
            <a:solidFill>
              <a:srgbClr val="22579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4"/>
          <p:cNvSpPr/>
          <p:nvPr/>
        </p:nvSpPr>
        <p:spPr>
          <a:xfrm>
            <a:off x="1368000" y="5615999"/>
            <a:ext cx="5604300" cy="58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strike="noStrike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Relatore </a:t>
            </a:r>
            <a:r>
              <a:rPr lang="it-IT" sz="16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Dott.ssa Elisabetta Martignoni</a:t>
            </a:r>
          </a:p>
          <a:p>
            <a:r>
              <a:rPr lang="it-IT" sz="14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Responsabile Area Tributi AMGA Legnano SpA</a:t>
            </a:r>
            <a:endParaRPr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42160" y="3886200"/>
            <a:ext cx="78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 APPLICAZIONE</a:t>
            </a:r>
            <a:r>
              <a:rPr lang="it-IT" sz="3600" b="1" dirty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600" b="1" dirty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b="1" dirty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TASSA </a:t>
            </a:r>
            <a:r>
              <a:rPr lang="it-IT" sz="3600" b="1" dirty="0" smtClean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RIFIUTI PUNTUALE</a:t>
            </a:r>
            <a:endParaRPr lang="it-IT" sz="3600" b="1" dirty="0">
              <a:solidFill>
                <a:srgbClr val="2955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80" y="356893"/>
            <a:ext cx="1441525" cy="18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2" y="821987"/>
            <a:ext cx="1760240" cy="132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2" y="337476"/>
            <a:ext cx="7664993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CALCOLO DELLA TARIFFA PUNTUALE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781517" y="1130285"/>
            <a:ext cx="8126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La modalità più utilizzata in Europa è quella della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misurazione volumetrica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: si conteggiano e tariffano il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numero di svuotamenti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 in caso di utilizzo di bidoni o mastelli, </a:t>
            </a:r>
            <a:r>
              <a:rPr lang="it-IT" altLang="it-IT" sz="28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il numero di sacchi esposti fuori casa</a:t>
            </a: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22" y="2347200"/>
            <a:ext cx="3342729" cy="254652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65771" y="2491107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Questa modalità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è più semplice da gestire e permette l’ottimizzazione del servizio 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rispetto ad altre.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74338" y="3678239"/>
            <a:ext cx="50387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In Italia non esistono esperienze di attivazione della tariffazione puntuale con misurazione del peso del rifiuto prodotto o con l’utilizzo di strutture centralizzate ad accesso controllato e riconoscimento dell’utente (press container, isole interrate, cassonetti con calotta). </a:t>
            </a: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22" y="6772885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6" y="6773183"/>
            <a:ext cx="887797" cy="669486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6"/>
          <a:stretch/>
        </p:blipFill>
        <p:spPr bwMode="auto">
          <a:xfrm>
            <a:off x="6410989" y="4610075"/>
            <a:ext cx="3334162" cy="18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467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>
          <a:xfrm>
            <a:off x="6004178" y="3759261"/>
            <a:ext cx="3070374" cy="1907540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2" y="337476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CALCOLO DELLA TARIFFA PUNTUALE SU RUR</a:t>
            </a:r>
            <a:endParaRPr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09" y="6751497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36" y="6751497"/>
            <a:ext cx="887797" cy="66948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32587" y="1028130"/>
            <a:ext cx="8712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Il riparto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della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Quota  Variabile 2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relativa alla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frazione puntuale sul rifiuto urbano residuo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è fatta sul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numero dei conferimenti per utenza.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5021" y="2807571"/>
            <a:ext cx="643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Occorre determinare il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costo per ogni sacco</a:t>
            </a:r>
          </a:p>
        </p:txBody>
      </p:sp>
      <p:sp>
        <p:nvSpPr>
          <p:cNvPr id="7" name="Rettangolo 6"/>
          <p:cNvSpPr/>
          <p:nvPr/>
        </p:nvSpPr>
        <p:spPr>
          <a:xfrm rot="10800000" flipV="1">
            <a:off x="476114" y="3932487"/>
            <a:ext cx="5285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Occorre conoscere </a:t>
            </a: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il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numero dei sacchi conferiti per utenza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08" y="2391338"/>
            <a:ext cx="1266330" cy="14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53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2" y="337476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COSTO PER SACCO</a:t>
            </a:r>
            <a:endParaRPr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49" y="6738110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47" y="6773183"/>
            <a:ext cx="887797" cy="6694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03502" y="1381035"/>
            <a:ext cx="670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336699"/>
                </a:solidFill>
                <a:latin typeface="Calibri" panose="020F0502020204030204" pitchFamily="34" charset="0"/>
              </a:rPr>
              <a:t>Il </a:t>
            </a:r>
            <a:r>
              <a:rPr lang="it-IT" altLang="it-IT" sz="32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costo per sacco </a:t>
            </a:r>
            <a:r>
              <a:rPr lang="it-IT" altLang="it-IT" sz="3200" b="1" dirty="0">
                <a:solidFill>
                  <a:srgbClr val="336699"/>
                </a:solidFill>
                <a:latin typeface="Calibri" panose="020F0502020204030204" pitchFamily="34" charset="0"/>
              </a:rPr>
              <a:t>è calcolato in base a: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0253" y="2470626"/>
            <a:ext cx="460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Quantitativo RUR raccolto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4645" y="3553567"/>
            <a:ext cx="322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Costo Variabile 2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48" y="1905137"/>
            <a:ext cx="2200275" cy="2076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77" y="3210012"/>
            <a:ext cx="2179256" cy="143185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24087" y="4782150"/>
            <a:ext cx="9422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Per cui si ottiene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un 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costo </a:t>
            </a:r>
            <a:r>
              <a:rPr lang="it-IT" altLang="it-IT" sz="3600" b="1" dirty="0">
                <a:solidFill>
                  <a:srgbClr val="336699"/>
                </a:solidFill>
                <a:latin typeface="Calibri" panose="020F0502020204030204" pitchFamily="34" charset="0"/>
              </a:rPr>
              <a:t>a sacco di 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600" b="1" dirty="0">
                <a:solidFill>
                  <a:srgbClr val="336699"/>
                </a:solidFill>
                <a:latin typeface="Calibri" panose="020F0502020204030204" pitchFamily="34" charset="0"/>
              </a:rPr>
              <a:t>circa </a:t>
            </a:r>
            <a:r>
              <a:rPr lang="it-IT" altLang="it-IT" sz="4400" b="1" u="sng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1,44 €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endParaRPr lang="it-IT" altLang="it-IT" sz="36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645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2" y="2473134"/>
            <a:ext cx="3844565" cy="2842915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CONFERIMENTI RILEVANTI</a:t>
            </a:r>
            <a:endParaRPr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419" y="6737718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61" y="6790614"/>
            <a:ext cx="887797" cy="6694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146562" y="1949687"/>
            <a:ext cx="342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UTENZE DOMESTICHE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703502" y="1041722"/>
            <a:ext cx="86604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Ai fini dell’applicazione, della quota variabile 2 della TARIP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si calcola in ogni caso un </a:t>
            </a:r>
            <a:r>
              <a:rPr lang="it-IT" altLang="it-IT" sz="28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numero minimo di conferimenti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16241" y="5466574"/>
            <a:ext cx="8440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I conferimenti effettivi che supereranno il minimo saranno addebitati, mediante conguaglio, l’anno successivo.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43776"/>
              </p:ext>
            </p:extLst>
          </p:nvPr>
        </p:nvGraphicFramePr>
        <p:xfrm>
          <a:off x="4530245" y="2375209"/>
          <a:ext cx="4751266" cy="2865120"/>
        </p:xfrm>
        <a:graphic>
          <a:graphicData uri="http://schemas.openxmlformats.org/drawingml/2006/table">
            <a:tbl>
              <a:tblPr/>
              <a:tblGrid>
                <a:gridCol w="3180856"/>
                <a:gridCol w="1570410"/>
              </a:tblGrid>
              <a:tr h="176003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componente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73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o +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062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419" y="6737718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61" y="6790614"/>
            <a:ext cx="887797" cy="669486"/>
          </a:xfrm>
          <a:prstGeom prst="rect">
            <a:avLst/>
          </a:prstGeom>
        </p:spPr>
      </p:pic>
      <p:sp>
        <p:nvSpPr>
          <p:cNvPr id="15" name="CustomShape 4"/>
          <p:cNvSpPr/>
          <p:nvPr/>
        </p:nvSpPr>
        <p:spPr>
          <a:xfrm>
            <a:off x="630606" y="1254543"/>
            <a:ext cx="3767224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CONFERIMENTI</a:t>
            </a:r>
          </a:p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MINIMI/EFFETTIVI</a:t>
            </a:r>
            <a:endParaRPr dirty="0"/>
          </a:p>
        </p:txBody>
      </p:sp>
      <p:sp>
        <p:nvSpPr>
          <p:cNvPr id="16" name="Rettangolo 15"/>
          <p:cNvSpPr/>
          <p:nvPr/>
        </p:nvSpPr>
        <p:spPr>
          <a:xfrm>
            <a:off x="478758" y="2558925"/>
            <a:ext cx="422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UTENZE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NON DOMESTICHE</a:t>
            </a:r>
            <a:endParaRPr lang="it-IT" alt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18662"/>
          <a:stretch/>
        </p:blipFill>
        <p:spPr>
          <a:xfrm>
            <a:off x="1253010" y="3173195"/>
            <a:ext cx="2546430" cy="15753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44" y="271677"/>
            <a:ext cx="4783027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6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489369" y="314699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</a:t>
            </a:r>
            <a:r>
              <a:rPr lang="it-IT" sz="3400" b="1" u="sng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BOLLETTA 2018</a:t>
            </a:r>
            <a:endParaRPr sz="3400" b="1" spc="-1" dirty="0">
              <a:solidFill>
                <a:srgbClr val="225794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73" y="6763557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14" y="6763557"/>
            <a:ext cx="887797" cy="6694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94046" y="966985"/>
            <a:ext cx="4542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La bolletta dunque </a:t>
            </a:r>
            <a:r>
              <a:rPr lang="it-IT" altLang="it-IT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indicherà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  <a:endParaRPr lang="it-IT" alt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4865" y="1586064"/>
            <a:ext cx="5708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La quota </a:t>
            </a:r>
            <a:r>
              <a:rPr lang="it-IT" altLang="it-IT" sz="3200" b="1" dirty="0">
                <a:solidFill>
                  <a:srgbClr val="336699"/>
                </a:solidFill>
                <a:latin typeface="Calibri" panose="020F0502020204030204" pitchFamily="34" charset="0"/>
              </a:rPr>
              <a:t>costi fissi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sui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mq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dei locali</a:t>
            </a:r>
            <a:endParaRPr lang="it-IT" altLang="it-IT" sz="2800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14" y="-238681"/>
            <a:ext cx="2047875" cy="222885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724865" y="2230099"/>
            <a:ext cx="8938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La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quota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variabili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1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della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differenziata sul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nucleo</a:t>
            </a:r>
            <a:endParaRPr lang="it-IT" altLang="it-IT" sz="2400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09816" y="2779751"/>
            <a:ext cx="916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La quota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variabili 2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calcolati sui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conferimenti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minimi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58894" y="3426743"/>
            <a:ext cx="886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Sono previste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due rate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 pagabili anche in unica soluzione alla prima scadenza.</a:t>
            </a:r>
          </a:p>
        </p:txBody>
      </p:sp>
      <p:sp>
        <p:nvSpPr>
          <p:cNvPr id="18" name="CustomShape 4"/>
          <p:cNvSpPr/>
          <p:nvPr/>
        </p:nvSpPr>
        <p:spPr>
          <a:xfrm>
            <a:off x="489369" y="4285917"/>
            <a:ext cx="8463647" cy="594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BOLLETTA 2019</a:t>
            </a:r>
            <a:endParaRPr sz="3400" b="1" spc="-1" dirty="0">
              <a:solidFill>
                <a:srgbClr val="225794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89369" y="4844796"/>
            <a:ext cx="8891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Per chi conferirà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sacchi del RUR oltre i conferimenti minimi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verrà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addebitato un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conguaglio di euro 1,44 per ogni sacco conferito in più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rispetto ai conferimenti minimi già pagati nel 2018</a:t>
            </a:r>
          </a:p>
        </p:txBody>
      </p:sp>
    </p:spTree>
    <p:extLst>
      <p:ext uri="{BB962C8B-B14F-4D97-AF65-F5344CB8AC3E}">
        <p14:creationId xmlns:p14="http://schemas.microsoft.com/office/powerpoint/2010/main" val="1681598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 ESEMPIO DI</a:t>
            </a:r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BOLLETTA</a:t>
            </a:r>
            <a:endParaRPr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60" y="6716424"/>
            <a:ext cx="665467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19" y="6808256"/>
            <a:ext cx="887797" cy="669486"/>
          </a:xfrm>
          <a:prstGeom prst="rect">
            <a:avLst/>
          </a:prstGeom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810">
            <a:off x="7912757" y="384595"/>
            <a:ext cx="1750519" cy="17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246" y="1264074"/>
            <a:ext cx="9365465" cy="47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6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CONFRONTO TARIFFE </a:t>
            </a:r>
            <a:endParaRPr lang="it-IT" sz="3600"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70" y="6753587"/>
            <a:ext cx="733602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64" y="6788660"/>
            <a:ext cx="887797" cy="669486"/>
          </a:xfrm>
          <a:prstGeom prst="rect">
            <a:avLst/>
          </a:prstGeom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810">
            <a:off x="7464197" y="528047"/>
            <a:ext cx="2240353" cy="225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56" y="819696"/>
            <a:ext cx="8773318" cy="58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NUOVO REGOLAMENTO</a:t>
            </a:r>
            <a:endParaRPr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878" y="6716424"/>
            <a:ext cx="767346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68" y="6751497"/>
            <a:ext cx="887797" cy="6694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04720" y="1245511"/>
            <a:ext cx="7521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200" b="1" dirty="0">
                <a:solidFill>
                  <a:srgbClr val="336699"/>
                </a:solidFill>
                <a:latin typeface="Calibri" panose="020F0502020204030204" pitchFamily="34" charset="0"/>
              </a:rPr>
              <a:t>Confermate le precedenti </a:t>
            </a:r>
            <a:r>
              <a:rPr lang="it-IT" altLang="it-IT" sz="32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agevolazioni e ….</a:t>
            </a:r>
            <a:endParaRPr lang="it-IT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72373" y="1943961"/>
            <a:ext cx="4032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Compostaggio</a:t>
            </a:r>
            <a:r>
              <a:rPr lang="it-IT" b="1" dirty="0" smtClean="0">
                <a:solidFill>
                  <a:srgbClr val="336699"/>
                </a:solidFill>
                <a:latin typeface="+mn-lt"/>
              </a:rPr>
              <a:t> </a:t>
            </a:r>
            <a:endParaRPr lang="it-IT" b="1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20" y="1830286"/>
            <a:ext cx="2418416" cy="133294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2373" y="3684541"/>
            <a:ext cx="2670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Presìdi </a:t>
            </a:r>
            <a:r>
              <a:rPr 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per ….</a:t>
            </a:r>
          </a:p>
        </p:txBody>
      </p:sp>
      <p:pic>
        <p:nvPicPr>
          <p:cNvPr id="1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57" y="3168609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ttore 1 15"/>
          <p:cNvCxnSpPr/>
          <p:nvPr/>
        </p:nvCxnSpPr>
        <p:spPr>
          <a:xfrm flipH="1">
            <a:off x="1672373" y="1997227"/>
            <a:ext cx="445297" cy="41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1672373" y="3762102"/>
            <a:ext cx="445297" cy="41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672373" y="2009604"/>
            <a:ext cx="445297" cy="406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724876" y="3772462"/>
            <a:ext cx="445297" cy="406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252689" y="5668973"/>
            <a:ext cx="7804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b="1" u="sng" dirty="0" smtClean="0">
                <a:solidFill>
                  <a:srgbClr val="336699"/>
                </a:solidFill>
                <a:latin typeface="Arial" panose="020B0604020202020204" pitchFamily="34" charset="0"/>
              </a:rPr>
              <a:t>Utenze </a:t>
            </a:r>
            <a:r>
              <a:rPr lang="it-IT" altLang="it-IT" sz="2000" b="1" u="sng" dirty="0">
                <a:solidFill>
                  <a:srgbClr val="336699"/>
                </a:solidFill>
                <a:latin typeface="Arial" panose="020B0604020202020204" pitchFamily="34" charset="0"/>
              </a:rPr>
              <a:t>non </a:t>
            </a:r>
            <a:r>
              <a:rPr lang="it-IT" altLang="it-IT" sz="2000" b="1" u="sng" dirty="0" smtClean="0">
                <a:solidFill>
                  <a:srgbClr val="336699"/>
                </a:solidFill>
                <a:latin typeface="Arial" panose="020B0604020202020204" pitchFamily="34" charset="0"/>
              </a:rPr>
              <a:t>domestiche</a:t>
            </a:r>
            <a:r>
              <a:rPr lang="it-IT" altLang="it-IT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: è stata introdotta la riduzione per il recupero degli </a:t>
            </a:r>
            <a:r>
              <a:rPr lang="it-IT" altLang="it-IT" sz="2000" b="1" dirty="0">
                <a:solidFill>
                  <a:srgbClr val="336699"/>
                </a:solidFill>
                <a:latin typeface="Arial" panose="020B0604020202020204" pitchFamily="34" charset="0"/>
              </a:rPr>
              <a:t>alimenti ancora </a:t>
            </a:r>
            <a:r>
              <a:rPr lang="it-IT" altLang="it-IT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commestibili </a:t>
            </a:r>
            <a:r>
              <a:rPr lang="it-IT" altLang="it-IT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L</a:t>
            </a:r>
            <a:r>
              <a:rPr lang="it-IT" altLang="it-IT" sz="1600" b="1" dirty="0">
                <a:solidFill>
                  <a:srgbClr val="336699"/>
                </a:solidFill>
                <a:latin typeface="Arial" panose="020B0604020202020204" pitchFamily="34" charset="0"/>
              </a:rPr>
              <a:t>. </a:t>
            </a:r>
            <a:r>
              <a:rPr lang="it-IT" altLang="it-IT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152/2006 per le</a:t>
            </a:r>
            <a:endParaRPr lang="it-IT" altLang="it-IT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69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/>
        </p:blipFill>
        <p:spPr>
          <a:xfrm rot="1159404">
            <a:off x="6949981" y="-219074"/>
            <a:ext cx="3361345" cy="3097219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819471" y="612797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MEMORANDUM</a:t>
            </a:r>
            <a:endParaRPr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61" y="6738111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5" y="6774602"/>
            <a:ext cx="887797" cy="66948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3300" y="4294954"/>
            <a:ext cx="88916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Raccolta differenziata: </a:t>
            </a:r>
            <a:r>
              <a:rPr lang="it-IT" sz="2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non cambia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 conferimento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di organico, plastica, alluminio, vetro carta e cartone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che continua ad avvenire con le stesse modalità e con le stesse frequenze.</a:t>
            </a:r>
            <a:endParaRPr lang="it-IT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5765" y="1758894"/>
            <a:ext cx="7930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Raccolta RUR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i 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sacchi grigi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vanno </a:t>
            </a:r>
          </a:p>
          <a:p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esposti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solo ed esclusivamente quando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sono </a:t>
            </a:r>
            <a:r>
              <a:rPr lang="it-IT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pieni </a:t>
            </a:r>
          </a:p>
          <a:p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 quando si vuole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siano raccolti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		</a:t>
            </a:r>
          </a:p>
          <a:p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 </a:t>
            </a: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meno 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si espone = meno </a:t>
            </a: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costi</a:t>
            </a:r>
            <a:endParaRPr lang="it-IT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36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65" y="6699404"/>
            <a:ext cx="741164" cy="7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53" y="6763557"/>
            <a:ext cx="887797" cy="66948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 rot="10800000" flipH="1" flipV="1">
            <a:off x="948684" y="319137"/>
            <a:ext cx="81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PERCHE’ MIGLIORARE LA RACCOLTA DIFFERENZIATA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74" y="1036521"/>
            <a:ext cx="8402297" cy="55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40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/>
        </p:blipFill>
        <p:spPr>
          <a:xfrm rot="1483192">
            <a:off x="7789277" y="378821"/>
            <a:ext cx="1682751" cy="1550525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061" y="6738111"/>
            <a:ext cx="580103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5" y="6774602"/>
            <a:ext cx="887797" cy="66948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26816" y="5165565"/>
            <a:ext cx="7741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Sito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Web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hlinkClick r:id="rId6"/>
              </a:rPr>
              <a:t>www.aemmelineaambiente.it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 pagina </a:t>
            </a:r>
            <a:r>
              <a:rPr lang="it-IT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Facebook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it-IT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Aemme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Linea Ambiente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129" y="5009048"/>
            <a:ext cx="1759617" cy="125945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366057" y="4000800"/>
            <a:ext cx="598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Numero verde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AEMME Linea Ambiente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/>
          <a:srcRect l="7219" r="5023"/>
          <a:stretch/>
        </p:blipFill>
        <p:spPr>
          <a:xfrm>
            <a:off x="601756" y="3746005"/>
            <a:ext cx="2470609" cy="1263043"/>
          </a:xfrm>
          <a:prstGeom prst="rect">
            <a:avLst/>
          </a:prstGeom>
        </p:spPr>
      </p:pic>
      <p:sp>
        <p:nvSpPr>
          <p:cNvPr id="16" name="CustomShape 4"/>
          <p:cNvSpPr/>
          <p:nvPr/>
        </p:nvSpPr>
        <p:spPr>
          <a:xfrm>
            <a:off x="601756" y="935487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GRAZIE PER L’ATTENZIONE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941" y="1560690"/>
            <a:ext cx="883997" cy="691151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840514" y="1594499"/>
            <a:ext cx="5986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Area Tributi AMGA Legnano Spa</a:t>
            </a:r>
          </a:p>
          <a:p>
            <a:pPr algn="just"/>
            <a:r>
              <a:rPr lang="it-IT" sz="2800" b="1" i="1" dirty="0" smtClean="0">
                <a:solidFill>
                  <a:srgbClr val="002060"/>
                </a:solidFill>
                <a:latin typeface="Calibri" panose="020F0502020204030204" pitchFamily="34" charset="0"/>
                <a:hlinkClick r:id="rId10"/>
              </a:rPr>
              <a:t>www.amga.it</a:t>
            </a:r>
            <a:r>
              <a:rPr lang="it-IT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it-IT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018262" y="3207967"/>
            <a:ext cx="598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INFORMAZIONI SULLA RACCOLTA</a:t>
            </a:r>
            <a:endParaRPr lang="it-IT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9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5034986" y="2347201"/>
            <a:ext cx="4514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Terminato il periodo di sperimentazione</a:t>
            </a:r>
            <a:r>
              <a:rPr 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 che ha permesso di raccogliere i dati necessari per mettere a regime il </a:t>
            </a:r>
            <a:r>
              <a:rPr lang="it-IT" sz="20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nuovo sistema tariffario della tassa rifiuti</a:t>
            </a:r>
            <a:r>
              <a:rPr 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 Aemme Linea Ambiente e AMGA Legnano SpA, in pieno accordo con l’Amministrazione Comunale, annunciano l’avvio dell’applicazione della</a:t>
            </a:r>
            <a:r>
              <a:rPr lang="it-IT" sz="2000" b="1" u="sng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TARIP</a:t>
            </a:r>
            <a:r>
              <a:rPr 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03768" y="764442"/>
            <a:ext cx="7708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9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 </a:t>
            </a:r>
            <a:r>
              <a:rPr lang="it-IT" sz="2800" b="1" dirty="0" smtClean="0">
                <a:solidFill>
                  <a:srgbClr val="29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APPLICAZIONE TASSA </a:t>
            </a:r>
            <a:r>
              <a:rPr lang="it-IT" sz="2800" b="1" dirty="0">
                <a:solidFill>
                  <a:srgbClr val="29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RIFIUTI PUNTUALE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67" y="2024377"/>
            <a:ext cx="3356657" cy="3312099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65" y="6699404"/>
            <a:ext cx="741164" cy="7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53" y="6763557"/>
            <a:ext cx="887797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71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1548000" y="720000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" name="CasellaDiTesto 2"/>
          <p:cNvSpPr txBox="1"/>
          <p:nvPr/>
        </p:nvSpPr>
        <p:spPr>
          <a:xfrm rot="10800000" flipH="1" flipV="1">
            <a:off x="514919" y="334169"/>
            <a:ext cx="81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RACCOLTA DIFFERENZIATA – COMUNI A CONFRONTO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80151"/>
              </p:ext>
            </p:extLst>
          </p:nvPr>
        </p:nvGraphicFramePr>
        <p:xfrm>
          <a:off x="3328050" y="959238"/>
          <a:ext cx="559435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oglio di lavoro" r:id="rId5" imgW="3619631" imgH="3429087" progId="Excel.Sheet.8">
                  <p:embed/>
                </p:oleObj>
              </mc:Choice>
              <mc:Fallback>
                <p:oleObj name="Foglio di lavoro" r:id="rId5" imgW="3619631" imgH="34290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050" y="959238"/>
                        <a:ext cx="559435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20" y="6738109"/>
            <a:ext cx="750826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15" y="6782544"/>
            <a:ext cx="862968" cy="65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909751" y="572272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TARIFFA RIFIUTI CON LA COMMISURAZIONE PUNTUALE</a:t>
            </a:r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5" y="2196256"/>
            <a:ext cx="2609402" cy="260940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37855" y="2006100"/>
            <a:ext cx="50387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Nel nostro Comune è applicata la </a:t>
            </a:r>
            <a:r>
              <a:rPr lang="it-IT" altLang="it-IT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TARI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(Tassa Rifiuti – L. 147/2013).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Il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tributo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 è basato fondamentalmente sulla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superficie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 dell’immobile di riferimento e il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nucleo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 familiare ed ha come obiettivo la copertura economica dei costi del servizio di raccolta e smaltimento rifiuti del Comune.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La normativa sulla TARI prevede l’applicazione della tassa in base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coefficienti teorici di produzione rifiuti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stabiliti nel D.P.R. n. 158/99, calcolati sulla base di indagini statistiche.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08290" y="5364404"/>
            <a:ext cx="8100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Se il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Comune invece è attrezzato con un sistema di misurazione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della reale produzione di rifiuti (indifferenziati) dei propri cittadini e aziende, </a:t>
            </a:r>
            <a:r>
              <a:rPr lang="it-IT" altLang="it-IT" b="1" u="sng" dirty="0">
                <a:solidFill>
                  <a:srgbClr val="336699"/>
                </a:solidFill>
                <a:latin typeface="Calibri" panose="020F0502020204030204" pitchFamily="34" charset="0"/>
              </a:rPr>
              <a:t>la tassa è commisurabile alle quantità conferite.</a:t>
            </a: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32" y="6701567"/>
            <a:ext cx="714932" cy="79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37" y="6763557"/>
            <a:ext cx="887797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1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957692" y="581104"/>
            <a:ext cx="7839068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SISTEMA DI MISURAZIONE PUNTUALE</a:t>
            </a:r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24976" y="1553104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636661" y="1397376"/>
            <a:ext cx="88662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Il sistema di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misurazione puntuale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nel nostro Comune è effettuato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sulla frazione indifferenziata del rifiuto (RUR).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Al momento della raccolta del sacco </a:t>
            </a:r>
            <a:r>
              <a:rPr lang="it-IT" altLang="it-IT" sz="24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grigio </a:t>
            </a: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o dell’apposito contenitore il rifiuto viene monitorato</a:t>
            </a:r>
            <a:r>
              <a:rPr lang="it-IT" altLang="it-IT" sz="2400" b="1" u="sng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Ogni sacco è munito identificatore (</a:t>
            </a:r>
            <a:r>
              <a:rPr lang="it-IT" altLang="it-IT" b="1" dirty="0" err="1">
                <a:solidFill>
                  <a:srgbClr val="336699"/>
                </a:solidFill>
                <a:latin typeface="Calibri" panose="020F0502020204030204" pitchFamily="34" charset="0"/>
              </a:rPr>
              <a:t>tag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) che permette di ricondurlo alla rispettiva utenza.</a:t>
            </a:r>
          </a:p>
          <a:p>
            <a:pPr algn="just">
              <a:spcBef>
                <a:spcPct val="50000"/>
              </a:spcBef>
            </a:pPr>
            <a:r>
              <a:rPr lang="it-IT" altLang="it-IT" b="1" u="sng" dirty="0">
                <a:solidFill>
                  <a:srgbClr val="336699"/>
                </a:solidFill>
                <a:latin typeface="Calibri" panose="020F0502020204030204" pitchFamily="34" charset="0"/>
              </a:rPr>
              <a:t>Per ogni sacco conferito viene calcolato un volume di 80 litri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, così per i contenitori che hanno volumi </a:t>
            </a:r>
            <a:r>
              <a:rPr lang="it-IT" altLang="it-IT" dirty="0" smtClean="0">
                <a:solidFill>
                  <a:srgbClr val="336699"/>
                </a:solidFill>
                <a:latin typeface="Calibri" panose="020F0502020204030204" pitchFamily="34" charset="0"/>
              </a:rPr>
              <a:t>differenti (</a:t>
            </a:r>
            <a:r>
              <a:rPr lang="it-IT" altLang="it-IT" sz="24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vuoto per pieno</a:t>
            </a:r>
            <a:r>
              <a:rPr lang="it-IT" altLang="it-IT" dirty="0" smtClean="0">
                <a:solidFill>
                  <a:srgbClr val="336699"/>
                </a:solidFill>
                <a:latin typeface="Calibri" panose="020F0502020204030204" pitchFamily="34" charset="0"/>
              </a:rPr>
              <a:t>).</a:t>
            </a:r>
            <a:endParaRPr lang="it-IT" altLang="it-IT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91" y="6709873"/>
            <a:ext cx="644364" cy="82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65" y="6763557"/>
            <a:ext cx="887797" cy="66948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636" y="4553378"/>
            <a:ext cx="2079804" cy="116003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230" y="4202605"/>
            <a:ext cx="4767216" cy="18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0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1548000" y="720000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SI APPLICA LA TARI</a:t>
            </a:r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1097264" y="1714369"/>
            <a:ext cx="8220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Per l’applicazione della TARI le utenze sono suddivise in due macro-gruppi: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93371" y="3001242"/>
            <a:ext cx="55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UTENZE DOMESTICHE </a:t>
            </a:r>
          </a:p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(famiglie)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42795" y="4595149"/>
            <a:ext cx="5706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UTENZE </a:t>
            </a:r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NON DOMESTICHE 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(attività produttive)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18662"/>
          <a:stretch/>
        </p:blipFill>
        <p:spPr>
          <a:xfrm>
            <a:off x="1097264" y="4595149"/>
            <a:ext cx="2546430" cy="15753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9" y="2686431"/>
            <a:ext cx="2486025" cy="1838325"/>
          </a:xfrm>
          <a:prstGeom prst="rect">
            <a:avLst/>
          </a:prstGeom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055" y="6684648"/>
            <a:ext cx="785059" cy="82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33" y="6763557"/>
            <a:ext cx="887797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866340" y="2592270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Bef>
                <a:spcPct val="50000"/>
              </a:spcBef>
            </a:pP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una quota di 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FISSI</a:t>
            </a: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  <a:endParaRPr lang="it-IT" altLang="it-IT" sz="2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6" name="Rettangolo 5"/>
          <p:cNvSpPr/>
          <p:nvPr/>
        </p:nvSpPr>
        <p:spPr>
          <a:xfrm>
            <a:off x="840998" y="1274106"/>
            <a:ext cx="8372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La TARI pagata dall’utente </a:t>
            </a: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è determinata da </a:t>
            </a:r>
            <a:endParaRPr lang="it-IT" altLang="it-IT" sz="28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due componenti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" name="Rettangolo 6"/>
          <p:cNvSpPr/>
          <p:nvPr/>
        </p:nvSpPr>
        <p:spPr>
          <a:xfrm>
            <a:off x="866340" y="3172330"/>
            <a:ext cx="3890855" cy="193899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Spazzamento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strade</a:t>
            </a:r>
            <a:endParaRPr lang="it-IT" altLang="it-IT" sz="24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Costi generali di gestione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del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servizio e del tributo</a:t>
            </a:r>
          </a:p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Costi d’uso del capitale</a:t>
            </a:r>
          </a:p>
        </p:txBody>
      </p:sp>
      <p:sp>
        <p:nvSpPr>
          <p:cNvPr id="14" name="CustomShape 4"/>
          <p:cNvSpPr/>
          <p:nvPr/>
        </p:nvSpPr>
        <p:spPr>
          <a:xfrm>
            <a:off x="703503" y="337476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E’ COMPOSTA LA TARI</a:t>
            </a:r>
            <a:endParaRPr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10392" y="2588588"/>
            <a:ext cx="462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u</a:t>
            </a:r>
            <a:r>
              <a:rPr 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na quota di </a:t>
            </a:r>
            <a:r>
              <a:rPr 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VARIABILI</a:t>
            </a:r>
            <a:r>
              <a:rPr 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  <a:endParaRPr lang="it-IT" sz="2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10392" y="3161179"/>
            <a:ext cx="4623918" cy="21236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Raccolta e smaltimento delle frazioni di rifiuto (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RUR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e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differenziata)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Gestione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della Piattaforma dei Rifiuti</a:t>
            </a: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8" y="6716424"/>
            <a:ext cx="685262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53" y="6763557"/>
            <a:ext cx="887797" cy="6694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378">
            <a:off x="7913530" y="-93391"/>
            <a:ext cx="2333237" cy="23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7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Magnago 27/2/2018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3" y="337476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E’ COMPOSTA LA TARI</a:t>
            </a:r>
            <a:endParaRPr dirty="0"/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99" y="6726567"/>
            <a:ext cx="622345" cy="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36" y="6751497"/>
            <a:ext cx="887797" cy="6694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14" y="1325138"/>
            <a:ext cx="9820478" cy="4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38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955</Words>
  <Application>Microsoft Office PowerPoint</Application>
  <PresentationFormat>Personalizzato</PresentationFormat>
  <Paragraphs>137</Paragraphs>
  <Slides>20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DejaVu Sans</vt:lpstr>
      <vt:lpstr>StarSymbol</vt:lpstr>
      <vt:lpstr>Wingdings</vt:lpstr>
      <vt:lpstr>Office Theme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FERRARI</dc:creator>
  <cp:lastModifiedBy>Cristina Masetti</cp:lastModifiedBy>
  <cp:revision>69</cp:revision>
  <dcterms:created xsi:type="dcterms:W3CDTF">2016-05-11T11:23:08Z</dcterms:created>
  <dcterms:modified xsi:type="dcterms:W3CDTF">2018-03-08T12:32:57Z</dcterms:modified>
  <dc:language>it-IT</dc:language>
</cp:coreProperties>
</file>